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4"/>
  </p:notesMasterIdLst>
  <p:sldIdLst>
    <p:sldId id="257" r:id="rId2"/>
    <p:sldId id="261" r:id="rId3"/>
    <p:sldId id="291" r:id="rId4"/>
    <p:sldId id="297" r:id="rId5"/>
    <p:sldId id="298" r:id="rId6"/>
    <p:sldId id="292" r:id="rId7"/>
    <p:sldId id="301" r:id="rId8"/>
    <p:sldId id="302" r:id="rId9"/>
    <p:sldId id="303" r:id="rId10"/>
    <p:sldId id="260" r:id="rId11"/>
    <p:sldId id="295" r:id="rId12"/>
    <p:sldId id="294" r:id="rId13"/>
    <p:sldId id="293" r:id="rId14"/>
    <p:sldId id="271" r:id="rId15"/>
    <p:sldId id="275" r:id="rId16"/>
    <p:sldId id="280" r:id="rId17"/>
    <p:sldId id="277" r:id="rId18"/>
    <p:sldId id="288" r:id="rId19"/>
    <p:sldId id="289" r:id="rId20"/>
    <p:sldId id="290" r:id="rId21"/>
    <p:sldId id="282" r:id="rId22"/>
    <p:sldId id="296" r:id="rId23"/>
    <p:sldId id="283" r:id="rId24"/>
    <p:sldId id="299" r:id="rId25"/>
    <p:sldId id="300" r:id="rId26"/>
    <p:sldId id="284" r:id="rId27"/>
    <p:sldId id="287" r:id="rId28"/>
    <p:sldId id="285" r:id="rId29"/>
    <p:sldId id="286" r:id="rId30"/>
    <p:sldId id="304" r:id="rId31"/>
    <p:sldId id="258" r:id="rId32"/>
    <p:sldId id="273" r:id="rId33"/>
  </p:sldIdLst>
  <p:sldSz cx="9144000" cy="5143500" type="screen16x9"/>
  <p:notesSz cx="6858000" cy="9144000"/>
  <p:defaultTextStyle>
    <a:defPPr>
      <a:defRPr lang="ko-KR"/>
    </a:defPPr>
    <a:lvl1pPr marL="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orient="horz" pos="3455">
          <p15:clr>
            <a:srgbClr val="A4A3A4"/>
          </p15:clr>
        </p15:guide>
        <p15:guide id="3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7394" autoAdjust="0"/>
  </p:normalViewPr>
  <p:slideViewPr>
    <p:cSldViewPr>
      <p:cViewPr varScale="1">
        <p:scale>
          <a:sx n="89" d="100"/>
          <a:sy n="89" d="100"/>
        </p:scale>
        <p:origin x="1194" y="78"/>
      </p:cViewPr>
      <p:guideLst>
        <p:guide orient="horz" pos="1619"/>
        <p:guide orient="horz" pos="3455"/>
        <p:guide pos="2879"/>
      </p:guideLst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6F495ED-B07E-44B6-9F4E-FFAB86F0FC23}" type="datetime1">
              <a:rPr lang="ko-KR" altLang="en-US"/>
              <a:pPr lvl="0">
                <a:defRPr lang="ko-KR" altLang="en-US"/>
              </a:pPr>
              <a:t>2024-01-29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F3B2C96-A795-4D15-8CDE-BED0B3E8A37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741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060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532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40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306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58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68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390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6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829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195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340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46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251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975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8172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357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961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08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172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98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이력 사항 페이지</a:t>
            </a:r>
            <a:r>
              <a:rPr lang="en-US" altLang="ko-KR"/>
              <a:t>_</a:t>
            </a:r>
            <a:r>
              <a:rPr lang="ko-KR" altLang="en-US"/>
              <a:t>타입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3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38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23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816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835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97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868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15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50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3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5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3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82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5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9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6" indent="0">
              <a:buNone/>
              <a:defRPr sz="2400"/>
            </a:lvl3pPr>
            <a:lvl4pPr marL="1371444" indent="0">
              <a:buNone/>
              <a:defRPr sz="2000"/>
            </a:lvl4pPr>
            <a:lvl5pPr marL="1828592" indent="0">
              <a:buNone/>
              <a:defRPr sz="2000"/>
            </a:lvl5pPr>
            <a:lvl6pPr marL="2285740" indent="0">
              <a:buNone/>
              <a:defRPr sz="2000"/>
            </a:lvl6pPr>
            <a:lvl7pPr marL="2742888" indent="0">
              <a:buNone/>
              <a:defRPr sz="2000"/>
            </a:lvl7pPr>
            <a:lvl8pPr marL="3200036" indent="0">
              <a:buNone/>
              <a:defRPr sz="2000"/>
            </a:lvl8pPr>
            <a:lvl9pPr marL="365718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1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0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96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1" indent="-342861" algn="l" defTabSz="914296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defTabSz="914296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8" indent="-228574" algn="l" defTabSz="914296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6" indent="-228574" algn="l" defTabSz="914296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4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iSeoungH/Js_Projec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hyperlink" Target="https://choiseoungh.github.io/aa/" TargetMode="External"/><Relationship Id="rId4" Type="http://schemas.openxmlformats.org/officeDocument/2006/relationships/hyperlink" Target="https://choiseoungh.github.io/pag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JP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08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1" y="2123146"/>
            <a:ext cx="5878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SeoungHyun</a:t>
            </a:r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Choi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87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65947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Defect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142579" y="2636166"/>
            <a:ext cx="4989200" cy="6907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2385014"/>
            <a:ext cx="150073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결함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예열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밀집 의존도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2099" y="2701828"/>
            <a:ext cx="4955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결함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지금의 한없이 부족한 내 코딩실력 결함덩어리😢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예열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제 성능을 내려면 많은 공부가 필요함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밀집 의존도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지식의 밀집이 중요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99" y="999966"/>
            <a:ext cx="1732471" cy="131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004741"/>
            <a:ext cx="1512168" cy="15121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8075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Monster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3" y="1881012"/>
            <a:ext cx="4989200" cy="541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5241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Elite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3944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#Datum #Computer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5"/>
            <a:ext cx="4989200" cy="5763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37011" y="4167735"/>
            <a:ext cx="25362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Datum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데미지를 줄때마다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form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변환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>
                <a:latin typeface="G마켓 산스 Medium"/>
                <a:ea typeface="G마켓 산스 Medium"/>
              </a:rPr>
              <a:t>Computer 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D1283-0A1A-D5AD-85D6-F8FE30C74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83" y="855647"/>
            <a:ext cx="825313" cy="825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A4D956-3BEB-333B-5A02-3702086D3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19" y="713311"/>
            <a:ext cx="996090" cy="996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2B1DD-020A-E801-8AD0-9D437C3B23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86" y="754103"/>
            <a:ext cx="926857" cy="9268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1AC191-C12B-EF90-C7C6-4AD38D7419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5" y="2753443"/>
            <a:ext cx="857283" cy="8572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EB11C0-42BA-528C-ADAA-2A81A6FDA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89" y="754103"/>
            <a:ext cx="955989" cy="878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7DF723-862B-C949-2407-1F588470DF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68" y="2768636"/>
            <a:ext cx="882875" cy="8828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4622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#Data #Int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#Linked_List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1285" y="1903888"/>
            <a:ext cx="4955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Int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형 적들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2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이상의 수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일정데미지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입을시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분열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Linked_List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: 3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마리가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무리지은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객체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동시에 처치하지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않을시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주소값을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참조하여 부활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830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8075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Monster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2" y="1881012"/>
            <a:ext cx="5138473" cy="541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5241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Elite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3944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#Datum #Computer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5"/>
            <a:ext cx="4989200" cy="5763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37011" y="4167735"/>
            <a:ext cx="25362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Datum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데미지를 줄때마다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form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변환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>
                <a:latin typeface="G마켓 산스 Medium"/>
                <a:ea typeface="G마켓 산스 Medium"/>
              </a:rPr>
              <a:t>Computer 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D1283-0A1A-D5AD-85D6-F8FE30C74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83" y="855647"/>
            <a:ext cx="825313" cy="825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A4D956-3BEB-333B-5A02-3702086D3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19" y="713311"/>
            <a:ext cx="996090" cy="996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2B1DD-020A-E801-8AD0-9D437C3B23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86" y="754103"/>
            <a:ext cx="926857" cy="9268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1AC191-C12B-EF90-C7C6-4AD38D7419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5" y="2753443"/>
            <a:ext cx="857283" cy="8572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EB11C0-42BA-528C-ADAA-2A81A6FDA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89" y="754103"/>
            <a:ext cx="955989" cy="878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7DF723-862B-C949-2407-1F588470DF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68" y="2768636"/>
            <a:ext cx="882875" cy="8828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4622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#Data #Int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#Linked_List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1284" y="1903888"/>
            <a:ext cx="5357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Int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형 적들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2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이상의 수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일정데미지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입을시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분열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Linked_List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: 3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마리가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무리지은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객체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동시에 처치하지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않을시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주소값을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참조하여 부활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6298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95462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Merchant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3" y="1881012"/>
            <a:ext cx="4989200" cy="6907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62388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BOSS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21809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#PYM #NEKALACYUBE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4"/>
            <a:ext cx="4989200" cy="5923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28928" y="4212622"/>
            <a:ext cx="37994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PYM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 행동횟수의 제한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-&gt;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일정행동이후 시험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패턴강화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b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NEKALACYUBE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스펙이하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즉사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턴당 최대 데미지 제한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E5B396-5E68-657E-C026-9019F0FFD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93" y="605863"/>
            <a:ext cx="1043465" cy="1043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0D6002-3EB2-FF43-AA67-C87F46E6A9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2834890"/>
            <a:ext cx="839790" cy="8397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6834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#PYJ #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좋은거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나눔하러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오신분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3ED3FDF-499B-EF8D-20B9-F8DD403DF8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12" y="2813498"/>
            <a:ext cx="903275" cy="9032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5375E2-B523-DFD3-F980-D4E9EAFED7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84" y="2803508"/>
            <a:ext cx="986293" cy="9862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14554" y="2017004"/>
            <a:ext cx="4955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USB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최대 에너지 증가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키세스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최대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증가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3DA43C-FCF0-706A-82D7-B5AE447BCC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4" y="589102"/>
            <a:ext cx="1043466" cy="1043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3EF836-BDA1-2B15-6B4B-DC415233B2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45" y="2813498"/>
            <a:ext cx="891895" cy="8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08099" y="2931790"/>
            <a:ext cx="5834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Vampire Survivors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0" y="483518"/>
            <a:ext cx="1975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#02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41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884213" y="0"/>
            <a:ext cx="3275855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1919422"/>
            <a:ext cx="4968552" cy="1958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483518"/>
            <a:ext cx="3112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Vampire Survivors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00673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프레임 워크를 이용한 게임 만들기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962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를 활용한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</a:b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Vampire Survivors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구현하기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!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7544" y="408382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6732" y="4063773"/>
            <a:ext cx="353334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깃허브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hlinkClick r:id="rId3"/>
              </a:rPr>
              <a:t>https://github.com/ChoiSeoungH/Js_Project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7544" y="4443867"/>
            <a:ext cx="4989200" cy="5339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6732" y="4423813"/>
            <a:ext cx="31854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서비스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hlinkClick r:id="rId4"/>
              </a:rPr>
              <a:t>https://choiseoungh.github.io/page</a:t>
            </a:r>
            <a:r>
              <a:rPr lang="en-US" altLang="ko-KR" sz="1000" dirty="0" smtClean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hlinkClick r:id="rId4"/>
              </a:rPr>
              <a:t>/</a:t>
            </a:r>
            <a:endParaRPr lang="en-US" altLang="ko-KR" sz="1000" dirty="0" smtClean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hlinkClick r:id="rId5"/>
              </a:rPr>
              <a:t>	https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hlinkClick r:id="rId5"/>
              </a:rPr>
              <a:t>://choiseoungh.github.io/aa/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EEF192-3726-4F76-8C00-A7D33BACFD8C}"/>
              </a:ext>
            </a:extLst>
          </p:cNvPr>
          <p:cNvSpPr txBox="1"/>
          <p:nvPr/>
        </p:nvSpPr>
        <p:spPr>
          <a:xfrm>
            <a:off x="6138205" y="136088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개발 인원 및 기간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62624-1E75-45D6-926B-BBABB7A60895}"/>
              </a:ext>
            </a:extLst>
          </p:cNvPr>
          <p:cNvSpPr txBox="1"/>
          <p:nvPr/>
        </p:nvSpPr>
        <p:spPr>
          <a:xfrm>
            <a:off x="6138205" y="1575421"/>
            <a:ext cx="2034531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기간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2024.01.23 ~ 2024.01.28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인원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Front 4</a:t>
            </a: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명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5458F-FA4B-487C-B620-6F702854A203}"/>
              </a:ext>
            </a:extLst>
          </p:cNvPr>
          <p:cNvSpPr txBox="1"/>
          <p:nvPr/>
        </p:nvSpPr>
        <p:spPr>
          <a:xfrm>
            <a:off x="6138206" y="2035382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적용 기술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11069-2218-47DB-98B9-485A1990649E}"/>
              </a:ext>
            </a:extLst>
          </p:cNvPr>
          <p:cNvSpPr txBox="1"/>
          <p:nvPr/>
        </p:nvSpPr>
        <p:spPr>
          <a:xfrm>
            <a:off x="6138206" y="2283307"/>
            <a:ext cx="84991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642791-3C2B-4374-84F1-0A8980D7D6EC}"/>
              </a:ext>
            </a:extLst>
          </p:cNvPr>
          <p:cNvSpPr txBox="1"/>
          <p:nvPr/>
        </p:nvSpPr>
        <p:spPr>
          <a:xfrm>
            <a:off x="6138205" y="2927934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기여도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135D28-C805-45EE-A00F-E47EC22C8558}"/>
              </a:ext>
            </a:extLst>
          </p:cNvPr>
          <p:cNvSpPr/>
          <p:nvPr/>
        </p:nvSpPr>
        <p:spPr>
          <a:xfrm>
            <a:off x="6694769" y="3233046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3ED466-C31E-4F14-8DE1-CAE1DF389156}"/>
              </a:ext>
            </a:extLst>
          </p:cNvPr>
          <p:cNvSpPr/>
          <p:nvPr/>
        </p:nvSpPr>
        <p:spPr>
          <a:xfrm>
            <a:off x="6694768" y="3233046"/>
            <a:ext cx="1862778" cy="142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BA159-F5A0-43BD-9F38-55160CA0CB47}"/>
              </a:ext>
            </a:extLst>
          </p:cNvPr>
          <p:cNvSpPr txBox="1"/>
          <p:nvPr/>
        </p:nvSpPr>
        <p:spPr>
          <a:xfrm>
            <a:off x="6138205" y="3169590"/>
            <a:ext cx="5565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기획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011B73-541F-4255-994D-0BB0135160BD}"/>
              </a:ext>
            </a:extLst>
          </p:cNvPr>
          <p:cNvSpPr/>
          <p:nvPr/>
        </p:nvSpPr>
        <p:spPr>
          <a:xfrm>
            <a:off x="6694769" y="3430005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3E1E6E-6CC3-49F2-B7A9-E3337F168F6C}"/>
              </a:ext>
            </a:extLst>
          </p:cNvPr>
          <p:cNvSpPr/>
          <p:nvPr/>
        </p:nvSpPr>
        <p:spPr>
          <a:xfrm>
            <a:off x="6694768" y="3430006"/>
            <a:ext cx="1862777" cy="1425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CD556F-8119-8604-1BCA-275091648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37" y="1911136"/>
            <a:ext cx="2611223" cy="19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7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636" y="237877"/>
            <a:ext cx="2922304" cy="446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데이터베이스 모델링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3833CC-BBDF-97FE-078B-941B9765BFEF}"/>
              </a:ext>
            </a:extLst>
          </p:cNvPr>
          <p:cNvSpPr/>
          <p:nvPr/>
        </p:nvSpPr>
        <p:spPr>
          <a:xfrm>
            <a:off x="1727684" y="1096685"/>
            <a:ext cx="1224136" cy="720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37E641-C5EC-BCB0-6B20-4488BCBAC9F9}"/>
              </a:ext>
            </a:extLst>
          </p:cNvPr>
          <p:cNvSpPr/>
          <p:nvPr/>
        </p:nvSpPr>
        <p:spPr>
          <a:xfrm>
            <a:off x="1727684" y="109668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index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BC9AB-6143-1D1A-636E-E99AC3047B49}"/>
              </a:ext>
            </a:extLst>
          </p:cNvPr>
          <p:cNvSpPr txBox="1"/>
          <p:nvPr/>
        </p:nvSpPr>
        <p:spPr>
          <a:xfrm>
            <a:off x="1799692" y="1413626"/>
            <a:ext cx="660758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game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29AE7-5FDC-3E19-9E6E-EDF85F512B1F}"/>
              </a:ext>
            </a:extLst>
          </p:cNvPr>
          <p:cNvSpPr txBox="1"/>
          <p:nvPr/>
        </p:nvSpPr>
        <p:spPr>
          <a:xfrm>
            <a:off x="1796716" y="3408466"/>
            <a:ext cx="857927" cy="1207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C0CE75-20BA-8BC6-D686-75D275C48C1F}"/>
              </a:ext>
            </a:extLst>
          </p:cNvPr>
          <p:cNvSpPr/>
          <p:nvPr/>
        </p:nvSpPr>
        <p:spPr>
          <a:xfrm>
            <a:off x="6450441" y="3768689"/>
            <a:ext cx="1224136" cy="11433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AC13F2-5AB6-F8D3-AAC1-E1084EDC3968}"/>
              </a:ext>
            </a:extLst>
          </p:cNvPr>
          <p:cNvSpPr/>
          <p:nvPr/>
        </p:nvSpPr>
        <p:spPr>
          <a:xfrm>
            <a:off x="6450441" y="3768689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ui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F1F71-3E3D-9371-CDD9-F2F5478D9D44}"/>
              </a:ext>
            </a:extLst>
          </p:cNvPr>
          <p:cNvSpPr txBox="1"/>
          <p:nvPr/>
        </p:nvSpPr>
        <p:spPr>
          <a:xfrm>
            <a:off x="6522449" y="4085630"/>
            <a:ext cx="473206" cy="71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Button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ExpBar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HpBar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TopBar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83B24-BAE0-07C1-6295-7D172B176BEF}"/>
              </a:ext>
            </a:extLst>
          </p:cNvPr>
          <p:cNvSpPr/>
          <p:nvPr/>
        </p:nvSpPr>
        <p:spPr>
          <a:xfrm>
            <a:off x="6450441" y="1999417"/>
            <a:ext cx="1224136" cy="1616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AD79A8-97A3-4C73-B1CD-B749C5995A35}"/>
              </a:ext>
            </a:extLst>
          </p:cNvPr>
          <p:cNvSpPr/>
          <p:nvPr/>
        </p:nvSpPr>
        <p:spPr>
          <a:xfrm>
            <a:off x="6450441" y="199941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utils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5FE21-730D-89B4-7C3A-CA17E39E9F66}"/>
              </a:ext>
            </a:extLst>
          </p:cNvPr>
          <p:cNvSpPr txBox="1"/>
          <p:nvPr/>
        </p:nvSpPr>
        <p:spPr>
          <a:xfrm>
            <a:off x="6522449" y="2316359"/>
            <a:ext cx="1031051" cy="12025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attackManager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backgroundManager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Math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mobManager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pauseManager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sceneManager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time</a:t>
            </a: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B6E0BD75-E9E5-006B-6A18-8A0C33974683}"/>
              </a:ext>
            </a:extLst>
          </p:cNvPr>
          <p:cNvSpPr/>
          <p:nvPr/>
        </p:nvSpPr>
        <p:spPr>
          <a:xfrm>
            <a:off x="6472364" y="949238"/>
            <a:ext cx="1224136" cy="7944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직사각형 19">
            <a:extLst>
              <a:ext uri="{FF2B5EF4-FFF2-40B4-BE49-F238E27FC236}">
                <a16:creationId xmlns:a16="http://schemas.microsoft.com/office/drawing/2014/main" id="{01E27AC5-CA89-4B21-3A69-23FFDC0F6C23}"/>
              </a:ext>
            </a:extLst>
          </p:cNvPr>
          <p:cNvSpPr/>
          <p:nvPr/>
        </p:nvSpPr>
        <p:spPr>
          <a:xfrm>
            <a:off x="6472364" y="949237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characters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D8B7F959-567F-872E-DE70-B81688A0C813}"/>
              </a:ext>
            </a:extLst>
          </p:cNvPr>
          <p:cNvSpPr txBox="1"/>
          <p:nvPr/>
        </p:nvSpPr>
        <p:spPr>
          <a:xfrm>
            <a:off x="6544372" y="1266177"/>
            <a:ext cx="429926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Mob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Player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31A73F6-92D3-2620-FC7F-7A0D854C3CD6}"/>
              </a:ext>
            </a:extLst>
          </p:cNvPr>
          <p:cNvCxnSpPr>
            <a:cxnSpLocks/>
            <a:stCxn id="32" idx="1"/>
            <a:endCxn id="45" idx="3"/>
          </p:cNvCxnSpPr>
          <p:nvPr/>
        </p:nvCxnSpPr>
        <p:spPr>
          <a:xfrm rot="10800000" flipV="1">
            <a:off x="5241192" y="1346448"/>
            <a:ext cx="1231173" cy="8867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6F7A81-A1AD-3EAB-4F0B-726A8CE0A0A8}"/>
              </a:ext>
            </a:extLst>
          </p:cNvPr>
          <p:cNvSpPr/>
          <p:nvPr/>
        </p:nvSpPr>
        <p:spPr>
          <a:xfrm>
            <a:off x="1733917" y="2425873"/>
            <a:ext cx="1224136" cy="7201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A567D0-C3EB-D165-4302-5ECB97790309}"/>
              </a:ext>
            </a:extLst>
          </p:cNvPr>
          <p:cNvSpPr/>
          <p:nvPr/>
        </p:nvSpPr>
        <p:spPr>
          <a:xfrm>
            <a:off x="1733917" y="2425873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config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8E3C03-A9FF-8282-21FD-746B10F2AD63}"/>
              </a:ext>
            </a:extLst>
          </p:cNvPr>
          <p:cNvSpPr txBox="1"/>
          <p:nvPr/>
        </p:nvSpPr>
        <p:spPr>
          <a:xfrm>
            <a:off x="1805925" y="2742814"/>
            <a:ext cx="734496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Config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134ECD9-E972-C498-6B4B-E0CC4C3A0989}"/>
              </a:ext>
            </a:extLst>
          </p:cNvPr>
          <p:cNvCxnSpPr>
            <a:cxnSpLocks/>
            <a:stCxn id="4" idx="2"/>
            <a:endCxn id="38" idx="0"/>
          </p:cNvCxnSpPr>
          <p:nvPr/>
        </p:nvCxnSpPr>
        <p:spPr>
          <a:xfrm>
            <a:off x="2339752" y="1816785"/>
            <a:ext cx="6233" cy="60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18">
            <a:extLst>
              <a:ext uri="{FF2B5EF4-FFF2-40B4-BE49-F238E27FC236}">
                <a16:creationId xmlns:a16="http://schemas.microsoft.com/office/drawing/2014/main" id="{37851AB1-92DF-8C2E-977C-BE615EB86C49}"/>
              </a:ext>
            </a:extLst>
          </p:cNvPr>
          <p:cNvSpPr/>
          <p:nvPr/>
        </p:nvSpPr>
        <p:spPr>
          <a:xfrm>
            <a:off x="4017055" y="1571958"/>
            <a:ext cx="1224136" cy="13224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사각형 19">
            <a:extLst>
              <a:ext uri="{FF2B5EF4-FFF2-40B4-BE49-F238E27FC236}">
                <a16:creationId xmlns:a16="http://schemas.microsoft.com/office/drawing/2014/main" id="{51895B61-3929-B8D4-63C0-662A76AED32E}"/>
              </a:ext>
            </a:extLst>
          </p:cNvPr>
          <p:cNvSpPr/>
          <p:nvPr/>
        </p:nvSpPr>
        <p:spPr>
          <a:xfrm>
            <a:off x="4017055" y="157195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FF62259B-F415-A886-2342-41F1BE759ED7}"/>
              </a:ext>
            </a:extLst>
          </p:cNvPr>
          <p:cNvSpPr txBox="1"/>
          <p:nvPr/>
        </p:nvSpPr>
        <p:spPr>
          <a:xfrm>
            <a:off x="4089063" y="1888898"/>
            <a:ext cx="864339" cy="8794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LoadingScene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MainScene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PlayingScene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GameOverScene</a:t>
            </a: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GameClearScene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FF36461-BA82-BB29-5E96-991B362D4368}"/>
              </a:ext>
            </a:extLst>
          </p:cNvPr>
          <p:cNvCxnSpPr>
            <a:cxnSpLocks/>
            <a:stCxn id="45" idx="1"/>
            <a:endCxn id="37" idx="3"/>
          </p:cNvCxnSpPr>
          <p:nvPr/>
        </p:nvCxnSpPr>
        <p:spPr>
          <a:xfrm rot="10800000" flipV="1">
            <a:off x="2958053" y="2233190"/>
            <a:ext cx="1059002" cy="5527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0CC623C-68E1-4C3D-C59C-4A2EC964EEB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5241191" y="2244248"/>
            <a:ext cx="1209251" cy="563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4E1D909-4052-B316-0B5E-707A3A4F5BE9}"/>
              </a:ext>
            </a:extLst>
          </p:cNvPr>
          <p:cNvCxnSpPr>
            <a:cxnSpLocks/>
            <a:stCxn id="45" idx="2"/>
            <a:endCxn id="74" idx="0"/>
          </p:cNvCxnSpPr>
          <p:nvPr/>
        </p:nvCxnSpPr>
        <p:spPr>
          <a:xfrm rot="5400000">
            <a:off x="3690073" y="2834075"/>
            <a:ext cx="878704" cy="9993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1916C09-5CDC-94D6-3E14-F16241243ACE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5241191" y="2233190"/>
            <a:ext cx="1209250" cy="210716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060076-81A4-8066-BB6E-266EF8A69CF1}"/>
              </a:ext>
            </a:extLst>
          </p:cNvPr>
          <p:cNvSpPr/>
          <p:nvPr/>
        </p:nvSpPr>
        <p:spPr>
          <a:xfrm>
            <a:off x="4497140" y="3768292"/>
            <a:ext cx="1224136" cy="10659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D08C24-5ADA-1467-6203-399C2F18A05D}"/>
              </a:ext>
            </a:extLst>
          </p:cNvPr>
          <p:cNvSpPr/>
          <p:nvPr/>
        </p:nvSpPr>
        <p:spPr>
          <a:xfrm>
            <a:off x="4497140" y="3768292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effects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A92441-4A97-DE4D-AFCC-D93C7864F447}"/>
              </a:ext>
            </a:extLst>
          </p:cNvPr>
          <p:cNvSpPr txBox="1"/>
          <p:nvPr/>
        </p:nvSpPr>
        <p:spPr>
          <a:xfrm>
            <a:off x="4569148" y="4085233"/>
            <a:ext cx="570990" cy="71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Beam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Catnip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Claw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Explosion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D00C24-BF80-3F62-F973-83B1E9B0196B}"/>
              </a:ext>
            </a:extLst>
          </p:cNvPr>
          <p:cNvSpPr/>
          <p:nvPr/>
        </p:nvSpPr>
        <p:spPr>
          <a:xfrm>
            <a:off x="3017658" y="3773125"/>
            <a:ext cx="1224136" cy="5988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605AE66-96FA-60A9-D833-282F5DEA219E}"/>
              </a:ext>
            </a:extLst>
          </p:cNvPr>
          <p:cNvSpPr/>
          <p:nvPr/>
        </p:nvSpPr>
        <p:spPr>
          <a:xfrm>
            <a:off x="3017658" y="377312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items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AB63AE-5129-E758-90A0-A4C1F8718557}"/>
              </a:ext>
            </a:extLst>
          </p:cNvPr>
          <p:cNvSpPr txBox="1"/>
          <p:nvPr/>
        </p:nvSpPr>
        <p:spPr>
          <a:xfrm>
            <a:off x="3089666" y="4090066"/>
            <a:ext cx="444352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ExpUp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FF4EA978-7B6E-C11E-42D6-ECA4B17F43D3}"/>
              </a:ext>
            </a:extLst>
          </p:cNvPr>
          <p:cNvCxnSpPr>
            <a:cxnSpLocks/>
            <a:stCxn id="45" idx="2"/>
            <a:endCxn id="71" idx="0"/>
          </p:cNvCxnSpPr>
          <p:nvPr/>
        </p:nvCxnSpPr>
        <p:spPr>
          <a:xfrm rot="16200000" flipH="1">
            <a:off x="4432230" y="3091313"/>
            <a:ext cx="873871" cy="4800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2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525871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131840" y="525871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263680" y="525870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68908" y="232607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scenes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66958" y="2335981"/>
            <a:ext cx="1010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characters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2758119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3994" y="2335981"/>
            <a:ext cx="519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utils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131840" y="2758119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263680" y="2758118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73290" y="4558319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ui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59993" y="4568229"/>
            <a:ext cx="624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items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46212" y="4568229"/>
            <a:ext cx="715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effects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25F07-B46C-1E63-6966-0D503E0A7734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F054A-4E2E-F093-5779-971C9437E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33744"/>
            <a:ext cx="2133600" cy="342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20B5C2-875F-5B37-D207-E3C7CF383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60" y="1567689"/>
            <a:ext cx="2743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1C4750-082F-328E-F526-28FC202F5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20" y="1029578"/>
            <a:ext cx="1600200" cy="266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DF8783-F0E6-29B9-A6B2-E427A2F31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22" y="2773682"/>
            <a:ext cx="24384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94FC09-C509-107F-BD77-4D23CA2B5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67" y="3563094"/>
            <a:ext cx="1219200" cy="304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EE13D0-0486-152E-317F-7A8050D41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55" y="2989414"/>
            <a:ext cx="1124508" cy="11245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B4DAB6-B451-368B-AD87-A331F6F85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422" y="4037722"/>
            <a:ext cx="152400" cy="152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5FF90-9436-4BF3-5CB6-ED78620C3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9" y="2926082"/>
            <a:ext cx="1276350" cy="3048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AFC2CA2-E835-1E30-A8A6-1162CDBA0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76014"/>
            <a:ext cx="2880320" cy="5334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E234ED6-3804-8254-E9D9-EBD0C78AB44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52" y="576381"/>
            <a:ext cx="2389770" cy="156768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837B9B4-4FB9-4B61-1D31-D7D7A852121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3" y="784468"/>
            <a:ext cx="1168859" cy="113174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F626318-DF15-B74C-6D0D-321F60D0348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784468"/>
            <a:ext cx="1168859" cy="11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14798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LoadingScene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3478837" cy="175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Import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사용할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Assets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들의 경로를 지정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Import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sset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sset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key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값을 지정하여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사용할수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있게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만들어줌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spriteSheet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경우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프레임레이트와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반복여부도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312040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3257499"/>
            <a:ext cx="119936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MainScene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3650596"/>
            <a:ext cx="3259226" cy="7171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배경색깔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제목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움직이는 플레이어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스타트버튼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을 추가한다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0B7E0F-DC39-2E38-D4D8-578D278C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27" y="429186"/>
            <a:ext cx="2675732" cy="990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0932BE-7446-1F08-4175-6FD9A820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72" y="1457599"/>
            <a:ext cx="2319888" cy="759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45BD91-7FB2-1739-1A3E-B841BD584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581" y="2303384"/>
            <a:ext cx="1589778" cy="9756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CB992E-E93C-CD5E-55E5-5FDAD59935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96" y="3476904"/>
            <a:ext cx="1963439" cy="14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2085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57943"/>
            <a:ext cx="140076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651040"/>
            <a:ext cx="3504486" cy="47567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플레이어 객체를 생성하고 카메라는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플레이어를 쫓아다니게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배경설정과 플레이어와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몬스터이벤트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생성과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충돌등을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상단의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객체 생성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시간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일시정지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update()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배경의 원점을 플레이어와 동일하게 설정하여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무한맵을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구현한다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가장가까운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몬스터를 설정한다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pickExpUp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플레이어가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경우에 소리와 함께 화면을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일시정지 시키고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화면이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나오게한다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afterLevelUp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Switch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문을 활용하여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등장과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공격기능을 추가한다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movePlayerManager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키보드를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누른경우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player_anim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효과를 재생하여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움직이는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것같은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효과를 주고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아닌경우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player_idle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재생하여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멈춰있게한다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1BCAC-7489-501C-7F3C-B2B78642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65" y="460840"/>
            <a:ext cx="1929370" cy="40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4426" y="2931790"/>
            <a:ext cx="4498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Slay the Spire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0" y="483518"/>
            <a:ext cx="1813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#01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23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1749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GameClearScene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2996333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init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(data)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전달받음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전달받은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312040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5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3257499"/>
            <a:ext cx="171675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GameOverScene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DDFB22-0E06-4028-8FE5-DF91F2DCF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98" y="891099"/>
            <a:ext cx="2240868" cy="16806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D27330-1FCA-58BD-5E74-F295B13BC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97" y="2968919"/>
            <a:ext cx="2240867" cy="16806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E9D439-0E30-C786-DF63-64FDA81B55FE}"/>
              </a:ext>
            </a:extLst>
          </p:cNvPr>
          <p:cNvSpPr txBox="1"/>
          <p:nvPr/>
        </p:nvSpPr>
        <p:spPr>
          <a:xfrm>
            <a:off x="3680257" y="3657553"/>
            <a:ext cx="2996333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init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(data)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전달받음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전달받은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204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14042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Characters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632452" cy="2169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업데이트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 처리 등 다양한 기능을 제공한다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플레이어를 향해 이동하고 피격 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효과를 표현하며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사망하면 특수한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이벤트가 발생한다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게임의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상황에서 몬스터의 행동을 조절가능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는 게임에서 플레이어 캐릭터를 구현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 등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제공하며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상태 변화에 따라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화면에도 반응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이하로 떨어지면 게임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오버 처리수행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2705338" y="3370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33430" y="170793"/>
            <a:ext cx="6190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Mob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7012" y="563890"/>
            <a:ext cx="3845925" cy="40127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Monster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좌표와 애니메이션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드랍률등을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update()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플레이어의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위치에따른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좌우반전 체력이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&lt;=0 die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함수호출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hitByDynamic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Dynamic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무기에 맞았을 때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 감소 피격 이펙트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hitByStatic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Statac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무기에 맞았을 때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 감소 피격 이펙트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displayHit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피격 이펙트를 표시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시간 동안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투명도를 낮춤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getCoolDown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시간 동안 공격을 받을 수 없도록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쿨다운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적용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Die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사망했을 때 호출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Explosion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이펙트를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생성하고 폭발 사운드 재생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확률로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ExpUp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아이템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이벤트를 제거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 몬스터인 경우 특수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4D24D-2048-7706-26E6-D131F19279CF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7D3422-C880-8338-6602-82244EA3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465897"/>
            <a:ext cx="1548172" cy="9288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BEFF82-EBA3-B3FC-EBF2-601F1682A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38" y="1492707"/>
            <a:ext cx="1748082" cy="14861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EDB89D4-E5ED-48D5-4FA9-4578744DC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919" y="3066206"/>
            <a:ext cx="1748082" cy="19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14042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Characters</a:t>
            </a:r>
          </a:p>
        </p:txBody>
      </p:sp>
      <p:sp>
        <p:nvSpPr>
          <p:cNvPr id="14" name="타원 13"/>
          <p:cNvSpPr/>
          <p:nvPr/>
        </p:nvSpPr>
        <p:spPr>
          <a:xfrm>
            <a:off x="2748238" y="71348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6330" y="850571"/>
            <a:ext cx="74302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Player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79912" y="1243668"/>
            <a:ext cx="3227165" cy="1822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Move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PLAYER_SPEED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vector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좌우이동시 캐릭터 좌우 반전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hitByMob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몬스터들에게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피격당하는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딜레이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0&lt;=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가될시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loseGame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호출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getCooldown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딜레이는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초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맞았을시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투명도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0.5-&gt;1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4D24D-2048-7706-26E6-D131F19279CF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FBDC2-DC76-6141-A855-8811035452A1}"/>
              </a:ext>
            </a:extLst>
          </p:cNvPr>
          <p:cNvSpPr txBox="1"/>
          <p:nvPr/>
        </p:nvSpPr>
        <p:spPr>
          <a:xfrm>
            <a:off x="420892" y="1621229"/>
            <a:ext cx="2632452" cy="2169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업데이트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 처리 등 다양한 기능을 제공한다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플레이어를 향해 이동하고 피격 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효과를 표현하며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사망하면 특수한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이벤트가 발생한다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게임의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상황에서 몬스터의 행동을 조절가능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는 게임에서 플레이어 캐릭터를 구현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 등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제공하며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상태 변화에 따라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화면에도 반응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이하로 떨어지면 게임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오버 처리수행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05CDC1-7854-7D71-442E-F0B6ED94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92" y="868004"/>
            <a:ext cx="2470529" cy="987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678AF6-9575-136C-7149-1D3CC1740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208" y="2056451"/>
            <a:ext cx="1840213" cy="13255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5F487A-5D3E-E67A-248B-C59CD1CE5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354" y="3291830"/>
            <a:ext cx="2087749" cy="144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05605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42696"/>
            <a:ext cx="59824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635793"/>
            <a:ext cx="3578224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createTime</a:t>
            </a:r>
            <a:endParaRPr lang="ko-KR" altLang="en-US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어떠한 문제점이 있었으나 그렇게 해결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getTimeString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timeMinute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timeSecond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: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padStart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(2, "0")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${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timeMinute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}:${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timeSecond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}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형태의 문자열을 반환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1707654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1844745"/>
            <a:ext cx="66043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math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7470" y="2237842"/>
            <a:ext cx="4592924" cy="13581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getRandomPosition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(x, y)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어쩌고에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그렇게 진행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적의 등장 위치를 무작위로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생성된 각도와 반지름을 이용하여 중심 좌표 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(x, y)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기준으로  위치를 계산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clamp(value, lo, hi)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게임에서 수치 값을 특정 범위로 제한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value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lo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hi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사이의 값으로 제한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C5682CF-C88D-3781-D674-50D6F978D555}"/>
              </a:ext>
            </a:extLst>
          </p:cNvPr>
          <p:cNvSpPr/>
          <p:nvPr/>
        </p:nvSpPr>
        <p:spPr>
          <a:xfrm>
            <a:off x="2735796" y="3435846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65E2A-766B-CCE2-31EB-D8DE2C81FDD4}"/>
              </a:ext>
            </a:extLst>
          </p:cNvPr>
          <p:cNvSpPr txBox="1"/>
          <p:nvPr/>
        </p:nvSpPr>
        <p:spPr>
          <a:xfrm>
            <a:off x="3563888" y="3572937"/>
            <a:ext cx="15358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93F0E-EF78-0D80-9BC4-CB9325594EAC}"/>
              </a:ext>
            </a:extLst>
          </p:cNvPr>
          <p:cNvSpPr txBox="1"/>
          <p:nvPr/>
        </p:nvSpPr>
        <p:spPr>
          <a:xfrm>
            <a:off x="3767470" y="3966034"/>
            <a:ext cx="3376245" cy="942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loseGame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게임 오버 시 호출되어 게임 클리어 화면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winGame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게임 클리어 시 호출되어 게임 클리어 화면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499BD8-1DF2-8F18-C43A-C7057CEF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35" y="581250"/>
            <a:ext cx="1813365" cy="17994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83EFBB2-E107-1508-0AB2-FA6601F40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93" y="2265737"/>
            <a:ext cx="2234394" cy="12816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04BA85-A3A4-7FBD-B943-7C7DDFB63E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3" y="3549140"/>
            <a:ext cx="2109174" cy="13836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0F41DF-130C-A7C6-F6A8-59CC72309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846" y="3530884"/>
            <a:ext cx="1910749" cy="13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05605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42696"/>
            <a:ext cx="15696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attackManager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635793"/>
            <a:ext cx="3260829" cy="21891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addAttackEvent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beam, claw, catnip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공격 이벤트 추가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claw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인 경우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주기적으로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doAttackOneSet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호출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반복되는 공격 이펙트 생성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removeAttack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특정 타입의 공격 이벤트를 제거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setAttackDamage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setAttackScale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setAttackRepeatGap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데미지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크기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반복간격 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282706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5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2964151"/>
            <a:ext cx="211410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backgroundManager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3357248"/>
            <a:ext cx="2877711" cy="504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setBackground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(scene, 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backgroundTexture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씬의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배경 이미지를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7740A6-2204-652F-21EC-0795B46DF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588840"/>
            <a:ext cx="2483768" cy="15868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571FBE-09DA-0520-7AF5-32F57A8C4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965" y="2392592"/>
            <a:ext cx="2369882" cy="9849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3A9C63-ABE5-1FB8-D2F1-15F81BC38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580" y="3932469"/>
            <a:ext cx="2091030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C5682CF-C88D-3781-D674-50D6F978D555}"/>
              </a:ext>
            </a:extLst>
          </p:cNvPr>
          <p:cNvSpPr/>
          <p:nvPr/>
        </p:nvSpPr>
        <p:spPr>
          <a:xfrm>
            <a:off x="2735796" y="48351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6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65E2A-766B-CCE2-31EB-D8DE2C81FDD4}"/>
              </a:ext>
            </a:extLst>
          </p:cNvPr>
          <p:cNvSpPr txBox="1"/>
          <p:nvPr/>
        </p:nvSpPr>
        <p:spPr>
          <a:xfrm>
            <a:off x="3563888" y="620609"/>
            <a:ext cx="14398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mobManager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93F0E-EF78-0D80-9BC4-CB9325594EAC}"/>
              </a:ext>
            </a:extLst>
          </p:cNvPr>
          <p:cNvSpPr txBox="1"/>
          <p:nvPr/>
        </p:nvSpPr>
        <p:spPr>
          <a:xfrm>
            <a:off x="3767470" y="1013706"/>
            <a:ext cx="3230372" cy="1589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addMobEvent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주기적으로 몬스터를 생성하는 이벤트를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removeOldestMobEvent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가장 오래된 몬스터 생성 이벤트를 제거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addMob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몬스터를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씬에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직접 추가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8CEC851-3C33-1A64-C02B-91EEADED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325" y="2555510"/>
            <a:ext cx="4837819" cy="21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3962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ui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25050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GameClearScene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등에 쓰일 버튼을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설정하고 화면 상단의 상태창과 캐릭터들의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485249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622340"/>
            <a:ext cx="75366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Button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1015437"/>
            <a:ext cx="3086101" cy="9237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눌렀을시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콜백함수를 호출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마우스를 올리면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검정색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반대의 경우는 흰색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2401253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2538344"/>
            <a:ext cx="76335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HpBar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2931441"/>
            <a:ext cx="2791149" cy="22122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너비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높이등을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setScrollFactor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(0)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으로 위치고정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Increase,</a:t>
            </a:r>
            <a:r>
              <a:rPr lang="en-US" altLang="ko-KR" sz="1000" dirty="0"/>
              <a:t> decrease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통해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설정하고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새로그림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Draw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지우고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30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미만이면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빨간색 이상이면 초록색으로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9ABA-05D0-DBCF-D455-C5E1D4B0E9E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1316A3-C8E3-66FF-11DD-7FF190EF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434" y="1015437"/>
            <a:ext cx="2108217" cy="11315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54D1F4-EFCD-0215-134D-40608F2ED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616" y="2659140"/>
            <a:ext cx="2074730" cy="19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9ABA-05D0-DBCF-D455-C5E1D4B0E9E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F95265-82F0-30AF-3F58-768E7AD7F022}"/>
              </a:ext>
            </a:extLst>
          </p:cNvPr>
          <p:cNvSpPr txBox="1"/>
          <p:nvPr/>
        </p:nvSpPr>
        <p:spPr>
          <a:xfrm>
            <a:off x="567400" y="843558"/>
            <a:ext cx="3962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ui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258-4EA8-4A24-2A09-B4EF27651E31}"/>
              </a:ext>
            </a:extLst>
          </p:cNvPr>
          <p:cNvSpPr txBox="1"/>
          <p:nvPr/>
        </p:nvSpPr>
        <p:spPr>
          <a:xfrm>
            <a:off x="567400" y="1676259"/>
            <a:ext cx="2525050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GameClearScene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등에 쓰일 버튼을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설정하고 화면 상단의 상태창과 캐릭터들의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4C24B90-2F85-DD05-3C04-29FA5C7A153C}"/>
              </a:ext>
            </a:extLst>
          </p:cNvPr>
          <p:cNvSpPr/>
          <p:nvPr/>
        </p:nvSpPr>
        <p:spPr>
          <a:xfrm>
            <a:off x="2735796" y="30349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29C58D-5D05-7907-70F0-8215FB063951}"/>
              </a:ext>
            </a:extLst>
          </p:cNvPr>
          <p:cNvSpPr txBox="1"/>
          <p:nvPr/>
        </p:nvSpPr>
        <p:spPr>
          <a:xfrm>
            <a:off x="3563888" y="440589"/>
            <a:ext cx="82208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TopBar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73959-7B30-354B-379C-23747FD21E47}"/>
              </a:ext>
            </a:extLst>
          </p:cNvPr>
          <p:cNvSpPr txBox="1"/>
          <p:nvPr/>
        </p:nvSpPr>
        <p:spPr>
          <a:xfrm>
            <a:off x="3767470" y="833686"/>
            <a:ext cx="2601994" cy="18020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gainMobsKilled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킬카운트를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6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자리로표시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gainLevel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레벨을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3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자리로표시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레벨업마다 필요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경험치량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20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증가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4166BDA-18EA-8326-5EBE-A5506ACA7076}"/>
              </a:ext>
            </a:extLst>
          </p:cNvPr>
          <p:cNvSpPr/>
          <p:nvPr/>
        </p:nvSpPr>
        <p:spPr>
          <a:xfrm>
            <a:off x="2735796" y="221950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30FBE1-9D9C-5759-59A0-B4986160A95C}"/>
              </a:ext>
            </a:extLst>
          </p:cNvPr>
          <p:cNvSpPr txBox="1"/>
          <p:nvPr/>
        </p:nvSpPr>
        <p:spPr>
          <a:xfrm>
            <a:off x="3563888" y="2356593"/>
            <a:ext cx="80983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018DC-0C08-52FC-E85E-BC66AD8C3F27}"/>
              </a:ext>
            </a:extLst>
          </p:cNvPr>
          <p:cNvSpPr txBox="1"/>
          <p:nvPr/>
        </p:nvSpPr>
        <p:spPr>
          <a:xfrm>
            <a:off x="3767470" y="2749690"/>
            <a:ext cx="2696572" cy="2627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너비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높이등을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setScrollFactor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(0)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으로 위치고정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Increase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통해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exp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설정하고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expBar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새로그림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Reset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경험치를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으로 초기화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Draw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지우고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비율만큼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파란색으로 채움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B4C723-2BA2-2561-A79A-5F39A2A3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04" y="2879655"/>
            <a:ext cx="1900573" cy="21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8077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items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779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떨어트리는 경험치 아이템을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색깔별로 다른 경험치를 가진다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77777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ExpUp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3626314" cy="1565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ITEM_PROPERTY 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1~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부터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4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까지 각각 빨강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파랑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노랑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초록으로 색깔지정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경험치의 양도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10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씩증가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 객체를 읽어와 아이템이 떨어질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좌표설정 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4B7B94-8908-B8DD-98A6-EE371782B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6" y="2723100"/>
            <a:ext cx="873387" cy="873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0B4426-86BA-D9D9-F1E8-3018137E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820" y="771550"/>
            <a:ext cx="1036076" cy="1517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96C90C-713D-943E-EB10-B0BFF1A14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918" y="2867680"/>
            <a:ext cx="3399417" cy="1981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9C583-EB7E-53CD-BA63-6BEF88D1BB1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61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444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effects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9878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플레이어의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공격기능들의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데미지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크기 등을 설정하고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한 효과들을 알맞게 설정한다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또한 몬스터가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사망할시에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폭발 하는 효과도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735796" y="30349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440589"/>
            <a:ext cx="30492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동적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[Beam ,Claw],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상시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[Catnip]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833686"/>
            <a:ext cx="3345788" cy="35280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데미지 크기를 설정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동적공격의 경우 일정시간이후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destroy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setVelocity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(Beam)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 주위에 적이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없을시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맨위로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발사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단위벡터를 구하기위해 거리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나눠줌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setAngle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(Beam)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플레이어와 적 사이의 각도를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1">
              <a:lnSpc>
                <a:spcPct val="150000"/>
              </a:lnSpc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Math.Angle.Between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이용하여 계산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Move()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효과가 플레이어를 따라 움직임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setDamage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데미지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isHeadingRight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(Claw)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발톱공격의 경우 좌우반전으로 애니메이션 재생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35875" y="3975906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3967" y="4112997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Explosion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67549" y="4417279"/>
            <a:ext cx="2605200" cy="504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  <a:endParaRPr lang="ko-KR" altLang="en-US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explode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 재생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32D3CD-851E-F68D-E7DC-6C5368CD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37606"/>
            <a:ext cx="2197719" cy="1017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EE8D38-A6EC-97C1-B7AA-E814D3AEE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473115"/>
            <a:ext cx="2197719" cy="1126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0CA33E-BB12-EBAE-EA1F-F28D694BE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02" y="4516590"/>
            <a:ext cx="2133600" cy="304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A06F36-6BFF-C622-A7D8-379B2C849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16" y="3651870"/>
            <a:ext cx="1219200" cy="30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FA57AEF-0723-10EA-EEA3-DDCB503CCD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01" y="3676130"/>
            <a:ext cx="1219200" cy="304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96E7B3-417A-FAF4-27CE-8C1F5576B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179" y="2957487"/>
            <a:ext cx="2010056" cy="5715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A61F24-2554-C7C2-9973-9BC892AFD16D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7094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884213" y="0"/>
            <a:ext cx="3275855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1919422"/>
            <a:ext cx="4968552" cy="1958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483518"/>
            <a:ext cx="2422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Slay the Spire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00673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프레임 워크를 이용한 게임 만들기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962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를 활용한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</a:b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Slay the Spire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구현하기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!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7544" y="408382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6732" y="4063773"/>
            <a:ext cx="94448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깃허브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7544" y="444386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6732" y="4423813"/>
            <a:ext cx="94448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서비스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EEF192-3726-4F76-8C00-A7D33BACFD8C}"/>
              </a:ext>
            </a:extLst>
          </p:cNvPr>
          <p:cNvSpPr txBox="1"/>
          <p:nvPr/>
        </p:nvSpPr>
        <p:spPr>
          <a:xfrm>
            <a:off x="6138205" y="136088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개발 인원 및 기간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62624-1E75-45D6-926B-BBABB7A60895}"/>
              </a:ext>
            </a:extLst>
          </p:cNvPr>
          <p:cNvSpPr txBox="1"/>
          <p:nvPr/>
        </p:nvSpPr>
        <p:spPr>
          <a:xfrm>
            <a:off x="6138205" y="1575421"/>
            <a:ext cx="2034531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기간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2024.01.23 ~ 2024.01.28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인원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1</a:t>
            </a: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명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5458F-FA4B-487C-B620-6F702854A203}"/>
              </a:ext>
            </a:extLst>
          </p:cNvPr>
          <p:cNvSpPr txBox="1"/>
          <p:nvPr/>
        </p:nvSpPr>
        <p:spPr>
          <a:xfrm>
            <a:off x="6138206" y="2035382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적용 기술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11069-2218-47DB-98B9-485A1990649E}"/>
              </a:ext>
            </a:extLst>
          </p:cNvPr>
          <p:cNvSpPr txBox="1"/>
          <p:nvPr/>
        </p:nvSpPr>
        <p:spPr>
          <a:xfrm>
            <a:off x="6138206" y="2283307"/>
            <a:ext cx="84991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642791-3C2B-4374-84F1-0A8980D7D6EC}"/>
              </a:ext>
            </a:extLst>
          </p:cNvPr>
          <p:cNvSpPr txBox="1"/>
          <p:nvPr/>
        </p:nvSpPr>
        <p:spPr>
          <a:xfrm>
            <a:off x="6138205" y="2927934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기여도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135D28-C805-45EE-A00F-E47EC22C8558}"/>
              </a:ext>
            </a:extLst>
          </p:cNvPr>
          <p:cNvSpPr/>
          <p:nvPr/>
        </p:nvSpPr>
        <p:spPr>
          <a:xfrm>
            <a:off x="6694769" y="3233046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3ED466-C31E-4F14-8DE1-CAE1DF389156}"/>
              </a:ext>
            </a:extLst>
          </p:cNvPr>
          <p:cNvSpPr/>
          <p:nvPr/>
        </p:nvSpPr>
        <p:spPr>
          <a:xfrm>
            <a:off x="6694768" y="3233046"/>
            <a:ext cx="1862778" cy="142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BA159-F5A0-43BD-9F38-55160CA0CB47}"/>
              </a:ext>
            </a:extLst>
          </p:cNvPr>
          <p:cNvSpPr txBox="1"/>
          <p:nvPr/>
        </p:nvSpPr>
        <p:spPr>
          <a:xfrm>
            <a:off x="6138205" y="3169590"/>
            <a:ext cx="5565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기획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011B73-541F-4255-994D-0BB0135160BD}"/>
              </a:ext>
            </a:extLst>
          </p:cNvPr>
          <p:cNvSpPr/>
          <p:nvPr/>
        </p:nvSpPr>
        <p:spPr>
          <a:xfrm>
            <a:off x="6694769" y="3430005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3E1E6E-6CC3-49F2-B7A9-E3337F168F6C}"/>
              </a:ext>
            </a:extLst>
          </p:cNvPr>
          <p:cNvSpPr/>
          <p:nvPr/>
        </p:nvSpPr>
        <p:spPr>
          <a:xfrm>
            <a:off x="6694768" y="3430006"/>
            <a:ext cx="1862777" cy="1425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18" y="1910378"/>
            <a:ext cx="3546035" cy="19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44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718" y="915566"/>
            <a:ext cx="96372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 err="1" smtClean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WebPack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142579" y="3327834"/>
            <a:ext cx="6823756" cy="1527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53827" y="3435846"/>
            <a:ext cx="681250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 err="1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Webpack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은 현대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프론트엔드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개발에서 사용되는 강력한 </a:t>
            </a:r>
            <a:r>
              <a:rPr lang="ko-KR" altLang="en-US" sz="900" dirty="0" err="1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모듈번들러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 번들러</a:t>
            </a:r>
            <a:r>
              <a:rPr lang="en-US" altLang="ko-KR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프로젝트의 자원들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(JavaScript, CSS,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을 하나로 묶어서 최적화된 형태로 만들어주는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도구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 관리와 의존성 해결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자바스크립트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파일뿐만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아니라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CSS,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폰트 등 모든 종류의 자원을 모듈로 취급하여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관리</a:t>
            </a:r>
            <a:r>
              <a:rPr lang="en-US" altLang="ko-KR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각 모듈 간의 의존성을 해결하고 구조적으로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코드를 구성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성능 최적화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코드를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번들링하고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최적화하여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로딩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속도를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개선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79" y="643199"/>
            <a:ext cx="5597773" cy="25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582549" y="1668959"/>
            <a:ext cx="1600662" cy="15357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</a:t>
            </a:r>
            <a:endParaRPr lang="en-US" altLang="ko-KR" dirty="0"/>
          </a:p>
          <a:p>
            <a:pPr algn="ctr"/>
            <a:r>
              <a:rPr lang="ko-KR" altLang="en-US" dirty="0" err="1"/>
              <a:t>구현할점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483016" y="339502"/>
            <a:ext cx="0" cy="451596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41807" y="1024072"/>
            <a:ext cx="2489784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레벨에 따라 다양한 몬스터와 보스 추가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482264" y="2139702"/>
            <a:ext cx="6265448" cy="174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27032" y="341791"/>
            <a:ext cx="174599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다양한 몬스터 추가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21633" y="3319064"/>
            <a:ext cx="233269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동일한 무기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선택시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 무기의 스펙 강화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27032" y="2263648"/>
            <a:ext cx="114486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무기 </a:t>
            </a:r>
            <a:r>
              <a:rPr lang="ko-KR" alt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레벨업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795384" y="339502"/>
            <a:ext cx="0" cy="451596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78409" y="3126084"/>
            <a:ext cx="220445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레벨업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 시 랜덤으로 새로운 무기를 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얻을 수 있는 기능 추가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39400" y="2263648"/>
            <a:ext cx="138691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랜덤 무기 획득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39400" y="341791"/>
            <a:ext cx="156645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다양한 무기 추가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02882" y="903443"/>
            <a:ext cx="257314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새로운 무기들을 추가하고 메커니즘 구현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sp>
        <p:nvSpPr>
          <p:cNvPr id="63" name="타원 62"/>
          <p:cNvSpPr/>
          <p:nvPr/>
        </p:nvSpPr>
        <p:spPr>
          <a:xfrm>
            <a:off x="5723376" y="2076423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410256" y="2067694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875776" y="2228823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5555" y="2279362"/>
            <a:ext cx="3557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SeoungHyun</a:t>
            </a:r>
            <a:r>
              <a:rPr lang="en-US" altLang="ko-KR" sz="32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Choi</a:t>
            </a:r>
            <a:endParaRPr lang="ko-KR" altLang="en-US" sz="32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16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42C53D-0637-633B-30BA-6759181A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42" y="0"/>
            <a:ext cx="86661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1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C985EC-C7F7-5C9A-EBA5-3F737D8FA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51" y="0"/>
            <a:ext cx="77024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5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636" y="237877"/>
            <a:ext cx="2922304" cy="446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데이터베이스 모델링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3833CC-BBDF-97FE-078B-941B9765BFEF}"/>
              </a:ext>
            </a:extLst>
          </p:cNvPr>
          <p:cNvSpPr/>
          <p:nvPr/>
        </p:nvSpPr>
        <p:spPr>
          <a:xfrm>
            <a:off x="1727684" y="1096685"/>
            <a:ext cx="1224136" cy="720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37E641-C5EC-BCB0-6B20-4488BCBAC9F9}"/>
              </a:ext>
            </a:extLst>
          </p:cNvPr>
          <p:cNvSpPr/>
          <p:nvPr/>
        </p:nvSpPr>
        <p:spPr>
          <a:xfrm>
            <a:off x="1727684" y="109668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index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BC9AB-6143-1D1A-636E-E99AC3047B49}"/>
              </a:ext>
            </a:extLst>
          </p:cNvPr>
          <p:cNvSpPr txBox="1"/>
          <p:nvPr/>
        </p:nvSpPr>
        <p:spPr>
          <a:xfrm>
            <a:off x="1799692" y="1413626"/>
            <a:ext cx="660758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game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29AE7-5FDC-3E19-9E6E-EDF85F512B1F}"/>
              </a:ext>
            </a:extLst>
          </p:cNvPr>
          <p:cNvSpPr txBox="1"/>
          <p:nvPr/>
        </p:nvSpPr>
        <p:spPr>
          <a:xfrm>
            <a:off x="1796716" y="3408466"/>
            <a:ext cx="857927" cy="1207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C0CE75-20BA-8BC6-D686-75D275C48C1F}"/>
              </a:ext>
            </a:extLst>
          </p:cNvPr>
          <p:cNvSpPr/>
          <p:nvPr/>
        </p:nvSpPr>
        <p:spPr>
          <a:xfrm>
            <a:off x="6450441" y="3768689"/>
            <a:ext cx="1224136" cy="9633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AC13F2-5AB6-F8D3-AAC1-E1084EDC3968}"/>
              </a:ext>
            </a:extLst>
          </p:cNvPr>
          <p:cNvSpPr/>
          <p:nvPr/>
        </p:nvSpPr>
        <p:spPr>
          <a:xfrm>
            <a:off x="6450441" y="3768689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ui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F1F71-3E3D-9371-CDD9-F2F5478D9D44}"/>
              </a:ext>
            </a:extLst>
          </p:cNvPr>
          <p:cNvSpPr txBox="1"/>
          <p:nvPr/>
        </p:nvSpPr>
        <p:spPr>
          <a:xfrm>
            <a:off x="6522449" y="4085630"/>
            <a:ext cx="489236" cy="57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Button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HpBar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TopBar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83B24-BAE0-07C1-6295-7D172B176BEF}"/>
              </a:ext>
            </a:extLst>
          </p:cNvPr>
          <p:cNvSpPr/>
          <p:nvPr/>
        </p:nvSpPr>
        <p:spPr>
          <a:xfrm>
            <a:off x="6450441" y="1999417"/>
            <a:ext cx="1224136" cy="1616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AD79A8-97A3-4C73-B1CD-B749C5995A35}"/>
              </a:ext>
            </a:extLst>
          </p:cNvPr>
          <p:cNvSpPr/>
          <p:nvPr/>
        </p:nvSpPr>
        <p:spPr>
          <a:xfrm>
            <a:off x="6450441" y="199941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utils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5FE21-730D-89B4-7C3A-CA17E39E9F66}"/>
              </a:ext>
            </a:extLst>
          </p:cNvPr>
          <p:cNvSpPr txBox="1"/>
          <p:nvPr/>
        </p:nvSpPr>
        <p:spPr>
          <a:xfrm>
            <a:off x="6522449" y="2316359"/>
            <a:ext cx="1031051" cy="12025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attackManager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backgroundManager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Math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mobManager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pauseManager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sceneManager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time</a:t>
            </a: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B6E0BD75-E9E5-006B-6A18-8A0C33974683}"/>
              </a:ext>
            </a:extLst>
          </p:cNvPr>
          <p:cNvSpPr/>
          <p:nvPr/>
        </p:nvSpPr>
        <p:spPr>
          <a:xfrm>
            <a:off x="6472364" y="949238"/>
            <a:ext cx="1224136" cy="10104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직사각형 19">
            <a:extLst>
              <a:ext uri="{FF2B5EF4-FFF2-40B4-BE49-F238E27FC236}">
                <a16:creationId xmlns:a16="http://schemas.microsoft.com/office/drawing/2014/main" id="{01E27AC5-CA89-4B21-3A69-23FFDC0F6C23}"/>
              </a:ext>
            </a:extLst>
          </p:cNvPr>
          <p:cNvSpPr/>
          <p:nvPr/>
        </p:nvSpPr>
        <p:spPr>
          <a:xfrm>
            <a:off x="6472364" y="949237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characters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D8B7F959-567F-872E-DE70-B81688A0C813}"/>
              </a:ext>
            </a:extLst>
          </p:cNvPr>
          <p:cNvSpPr txBox="1"/>
          <p:nvPr/>
        </p:nvSpPr>
        <p:spPr>
          <a:xfrm>
            <a:off x="6530039" y="1205535"/>
            <a:ext cx="569387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Mob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Player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Defect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Unknown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31A73F6-92D3-2620-FC7F-7A0D854C3CD6}"/>
              </a:ext>
            </a:extLst>
          </p:cNvPr>
          <p:cNvCxnSpPr>
            <a:cxnSpLocks/>
            <a:stCxn id="32" idx="1"/>
            <a:endCxn id="45" idx="3"/>
          </p:cNvCxnSpPr>
          <p:nvPr/>
        </p:nvCxnSpPr>
        <p:spPr>
          <a:xfrm rot="10800000" flipV="1">
            <a:off x="5241192" y="1454460"/>
            <a:ext cx="1231173" cy="11754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6F7A81-A1AD-3EAB-4F0B-726A8CE0A0A8}"/>
              </a:ext>
            </a:extLst>
          </p:cNvPr>
          <p:cNvSpPr/>
          <p:nvPr/>
        </p:nvSpPr>
        <p:spPr>
          <a:xfrm>
            <a:off x="1733917" y="2425873"/>
            <a:ext cx="1224136" cy="7201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A567D0-C3EB-D165-4302-5ECB97790309}"/>
              </a:ext>
            </a:extLst>
          </p:cNvPr>
          <p:cNvSpPr/>
          <p:nvPr/>
        </p:nvSpPr>
        <p:spPr>
          <a:xfrm>
            <a:off x="1733917" y="2425873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config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8E3C03-A9FF-8282-21FD-746B10F2AD63}"/>
              </a:ext>
            </a:extLst>
          </p:cNvPr>
          <p:cNvSpPr txBox="1"/>
          <p:nvPr/>
        </p:nvSpPr>
        <p:spPr>
          <a:xfrm>
            <a:off x="1805925" y="2742814"/>
            <a:ext cx="734496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Config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134ECD9-E972-C498-6B4B-E0CC4C3A0989}"/>
              </a:ext>
            </a:extLst>
          </p:cNvPr>
          <p:cNvCxnSpPr>
            <a:cxnSpLocks/>
            <a:stCxn id="4" idx="2"/>
            <a:endCxn id="38" idx="0"/>
          </p:cNvCxnSpPr>
          <p:nvPr/>
        </p:nvCxnSpPr>
        <p:spPr>
          <a:xfrm>
            <a:off x="2339752" y="1816785"/>
            <a:ext cx="6233" cy="60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18">
            <a:extLst>
              <a:ext uri="{FF2B5EF4-FFF2-40B4-BE49-F238E27FC236}">
                <a16:creationId xmlns:a16="http://schemas.microsoft.com/office/drawing/2014/main" id="{37851AB1-92DF-8C2E-977C-BE615EB86C49}"/>
              </a:ext>
            </a:extLst>
          </p:cNvPr>
          <p:cNvSpPr/>
          <p:nvPr/>
        </p:nvSpPr>
        <p:spPr>
          <a:xfrm>
            <a:off x="4017055" y="1571958"/>
            <a:ext cx="1224136" cy="21159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사각형 19">
            <a:extLst>
              <a:ext uri="{FF2B5EF4-FFF2-40B4-BE49-F238E27FC236}">
                <a16:creationId xmlns:a16="http://schemas.microsoft.com/office/drawing/2014/main" id="{51895B61-3929-B8D4-63C0-662A76AED32E}"/>
              </a:ext>
            </a:extLst>
          </p:cNvPr>
          <p:cNvSpPr/>
          <p:nvPr/>
        </p:nvSpPr>
        <p:spPr>
          <a:xfrm>
            <a:off x="4017055" y="157195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FF62259B-F415-A886-2342-41F1BE759ED7}"/>
              </a:ext>
            </a:extLst>
          </p:cNvPr>
          <p:cNvSpPr txBox="1"/>
          <p:nvPr/>
        </p:nvSpPr>
        <p:spPr>
          <a:xfrm>
            <a:off x="4071116" y="1826209"/>
            <a:ext cx="1116011" cy="18697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LoadingScene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MainScene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CharacterSelectScene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RewardSelectScene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MapScene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BattleScene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ChestScene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BonefireScene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Merchang</a:t>
            </a: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 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GameOverScene</a:t>
            </a: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GameClearScene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FF36461-BA82-BB29-5E96-991B362D4368}"/>
              </a:ext>
            </a:extLst>
          </p:cNvPr>
          <p:cNvCxnSpPr>
            <a:cxnSpLocks/>
            <a:stCxn id="45" idx="1"/>
            <a:endCxn id="37" idx="3"/>
          </p:cNvCxnSpPr>
          <p:nvPr/>
        </p:nvCxnSpPr>
        <p:spPr>
          <a:xfrm rot="10800000" flipV="1">
            <a:off x="2958053" y="2629916"/>
            <a:ext cx="1059002" cy="1560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0CC623C-68E1-4C3D-C59C-4A2EC964EEB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5241191" y="2244248"/>
            <a:ext cx="1209251" cy="563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4E1D909-4052-B316-0B5E-707A3A4F5BE9}"/>
              </a:ext>
            </a:extLst>
          </p:cNvPr>
          <p:cNvCxnSpPr>
            <a:cxnSpLocks/>
            <a:stCxn id="45" idx="2"/>
            <a:endCxn id="74" idx="0"/>
          </p:cNvCxnSpPr>
          <p:nvPr/>
        </p:nvCxnSpPr>
        <p:spPr>
          <a:xfrm rot="5400000">
            <a:off x="4086800" y="3230801"/>
            <a:ext cx="85251" cy="9993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1916C09-5CDC-94D6-3E14-F16241243ACE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5241191" y="2629916"/>
            <a:ext cx="1209250" cy="16204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060076-81A4-8066-BB6E-266EF8A69CF1}"/>
              </a:ext>
            </a:extLst>
          </p:cNvPr>
          <p:cNvSpPr/>
          <p:nvPr/>
        </p:nvSpPr>
        <p:spPr>
          <a:xfrm>
            <a:off x="4497140" y="3768292"/>
            <a:ext cx="1224136" cy="10659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D08C24-5ADA-1467-6203-399C2F18A05D}"/>
              </a:ext>
            </a:extLst>
          </p:cNvPr>
          <p:cNvSpPr/>
          <p:nvPr/>
        </p:nvSpPr>
        <p:spPr>
          <a:xfrm>
            <a:off x="4497140" y="3768292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effects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A92441-4A97-DE4D-AFCC-D93C7864F447}"/>
              </a:ext>
            </a:extLst>
          </p:cNvPr>
          <p:cNvSpPr txBox="1"/>
          <p:nvPr/>
        </p:nvSpPr>
        <p:spPr>
          <a:xfrm>
            <a:off x="4569148" y="4085233"/>
            <a:ext cx="6751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Die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BattleEffect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D00C24-BF80-3F62-F973-83B1E9B0196B}"/>
              </a:ext>
            </a:extLst>
          </p:cNvPr>
          <p:cNvSpPr/>
          <p:nvPr/>
        </p:nvSpPr>
        <p:spPr>
          <a:xfrm>
            <a:off x="3017658" y="3773125"/>
            <a:ext cx="1224136" cy="7991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605AE66-96FA-60A9-D833-282F5DEA219E}"/>
              </a:ext>
            </a:extLst>
          </p:cNvPr>
          <p:cNvSpPr/>
          <p:nvPr/>
        </p:nvSpPr>
        <p:spPr>
          <a:xfrm>
            <a:off x="3017658" y="377312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items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AB63AE-5129-E758-90A0-A4C1F8718557}"/>
              </a:ext>
            </a:extLst>
          </p:cNvPr>
          <p:cNvSpPr txBox="1"/>
          <p:nvPr/>
        </p:nvSpPr>
        <p:spPr>
          <a:xfrm>
            <a:off x="3089666" y="4090066"/>
            <a:ext cx="436338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Cards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Relic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FF4EA978-7B6E-C11E-42D6-ECA4B17F43D3}"/>
              </a:ext>
            </a:extLst>
          </p:cNvPr>
          <p:cNvCxnSpPr>
            <a:cxnSpLocks/>
            <a:stCxn id="45" idx="2"/>
            <a:endCxn id="71" idx="0"/>
          </p:cNvCxnSpPr>
          <p:nvPr/>
        </p:nvCxnSpPr>
        <p:spPr>
          <a:xfrm rot="16200000" flipH="1">
            <a:off x="4828956" y="3488040"/>
            <a:ext cx="80418" cy="4800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95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09"/>
            <a:ext cx="9144000" cy="50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80"/>
            <a:ext cx="4430909" cy="5073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54067"/>
            <a:ext cx="4173539" cy="50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54"/>
            <a:ext cx="9144000" cy="485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4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1884</Words>
  <Application>Microsoft Office PowerPoint</Application>
  <PresentationFormat>화면 슬라이드 쇼(16:9)</PresentationFormat>
  <Paragraphs>484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G마켓 산스 Bold</vt:lpstr>
      <vt:lpstr>G마켓 산스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TJ</cp:lastModifiedBy>
  <cp:revision>66</cp:revision>
  <dcterms:created xsi:type="dcterms:W3CDTF">2020-12-15T02:11:01Z</dcterms:created>
  <dcterms:modified xsi:type="dcterms:W3CDTF">2024-01-29T02:07:09Z</dcterms:modified>
  <cp:version>0906.0100.01</cp:version>
</cp:coreProperties>
</file>